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7" r:id="rId3"/>
  </p:sldMasterIdLst>
  <p:notesMasterIdLst>
    <p:notesMasterId r:id="rId5"/>
  </p:notesMasterIdLst>
  <p:sldIdLst>
    <p:sldId id="284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8" r:id="rId24"/>
    <p:sldId id="279" r:id="rId25"/>
    <p:sldId id="280" r:id="rId26"/>
    <p:sldId id="275" r:id="rId27"/>
    <p:sldId id="281" r:id="rId28"/>
    <p:sldId id="282" r:id="rId29"/>
    <p:sldId id="283" r:id="rId30"/>
    <p:sldId id="276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bc650320008bd19f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00d4ce4e?sp=1&amp;pid=3a5c38d84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角度3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反驳论证</a:t>
            </a:r>
            <a:endParaRPr lang="en-US" altLang="zh-CN" sz="3000" dirty="0"/>
          </a:p>
        </p:txBody>
      </p:sp>
      <p:sp>
        <p:nvSpPr>
          <p:cNvPr id="3" name="P_5_BD#73d9ea3fa?pid=b00d4ce4e&amp;color=0,0,0&amp;vtp=1&amp;bbb=1&amp;hb=1"/>
          <p:cNvSpPr/>
          <p:nvPr/>
        </p:nvSpPr>
        <p:spPr>
          <a:xfrm>
            <a:off x="612648" y="111564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反驳论证是揭露对方在议论过程中存在的逻辑错误。比如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：前提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与结论相矛盾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，一篇文章中存在相互对立的多种观点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，论点与论据不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统一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。总之，只要发现对方在论证上有逻辑错误，就可以进行反驳。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要想写好驳论文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，需要掌握以下几个技法。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7e0166a7?sp=1&amp;pid=3a5c38d84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技法1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摆出对方错误的论点，作为反驳的靶子</a:t>
            </a:r>
            <a:endParaRPr lang="en-US" altLang="zh-CN" sz="3000" dirty="0"/>
          </a:p>
        </p:txBody>
      </p:sp>
      <p:sp>
        <p:nvSpPr>
          <p:cNvPr id="3" name="P_5_BD#760d4302b?pid=97e0166a7&amp;color=0,0,0&amp;vtp=1&amp;bbb=1&amp;hb=1"/>
          <p:cNvSpPr/>
          <p:nvPr/>
        </p:nvSpPr>
        <p:spPr>
          <a:xfrm>
            <a:off x="612648" y="111564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首先要摆出对方错误的观点，树起靶子。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树靶子通常有两种方式：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一是用概括性的语言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，将所批驳的论点复述一遍，并指出其弊端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是摘抄对方论点的关键语句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，然后对准靶子，进行驳斥。驳斥时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避开对方的思路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，抓住致命弱点不放，全力回击。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1bb29998?sp=1&amp;pid=3a5c38d84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技法2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分析对方论点的要害，揭露其本质</a:t>
            </a:r>
            <a:endParaRPr lang="en-US" altLang="zh-CN" sz="3000" dirty="0"/>
          </a:p>
        </p:txBody>
      </p:sp>
      <p:sp>
        <p:nvSpPr>
          <p:cNvPr id="3" name="P_5_BD#cce281338?pid=41bb29998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反驳和作战一样，也要讲究战略战术，要抓住要害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，对错误的论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点给予详细的剖析和充分的揭露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，环环相扣，步步为营，据理力争。</a:t>
            </a:r>
            <a:endParaRPr lang="en-US" altLang="zh-CN" sz="2800" dirty="0"/>
          </a:p>
        </p:txBody>
      </p:sp>
      <p:sp>
        <p:nvSpPr>
          <p:cNvPr id="4" name="C_4_BD#5058e735f?sp=1&amp;pid=3a5c38d84&amp;color=0,0,0&amp;vtp=1&amp;bbb=1"/>
          <p:cNvSpPr/>
          <p:nvPr/>
        </p:nvSpPr>
        <p:spPr>
          <a:xfrm>
            <a:off x="612648" y="2450338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技法3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用事实说话，用理论证明</a:t>
            </a:r>
            <a:endParaRPr lang="en-US" altLang="zh-CN" sz="3000" dirty="0"/>
          </a:p>
        </p:txBody>
      </p:sp>
      <p:sp>
        <p:nvSpPr>
          <p:cNvPr id="5" name="P_5_BD#839688280?pid=5058e735f&amp;color=0,0,0&amp;vtp=1&amp;bbb=1&amp;hb=1"/>
          <p:cNvSpPr/>
          <p:nvPr/>
        </p:nvSpPr>
        <p:spPr>
          <a:xfrm>
            <a:off x="612648" y="3101165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既然已经抓到了对方论点的要害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，就要用确凿的事实和翔实的理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论加以论证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，可直接批驳对方的错误论点，也可采用归谬法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、反证法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进行批驳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a2f93a89?sp=1&amp;pid=3a5c38d84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技法4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联系实际，多方面论证</a:t>
            </a:r>
            <a:endParaRPr lang="en-US" altLang="zh-CN" sz="3000" dirty="0"/>
          </a:p>
        </p:txBody>
      </p:sp>
      <p:sp>
        <p:nvSpPr>
          <p:cNvPr id="3" name="P_5_BD#27d681528?pid=2a2f93a89&amp;color=0,0,0&amp;vtp=1&amp;bbb=1"/>
          <p:cNvSpPr/>
          <p:nvPr/>
        </p:nvSpPr>
        <p:spPr>
          <a:xfrm>
            <a:off x="612648" y="1115647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写文章时，要联系实际生活中的例子来丰富反驳的素材，增强说服力。</a:t>
            </a:r>
            <a:endParaRPr lang="en-US" altLang="zh-CN" sz="2800" spc="-100" dirty="0"/>
          </a:p>
        </p:txBody>
      </p:sp>
      <p:sp>
        <p:nvSpPr>
          <p:cNvPr id="4" name="C_4_BD#8240f53af?sp=1&amp;pid=3a5c38d84&amp;color=0,0,0&amp;vtp=1&amp;bbb=1"/>
          <p:cNvSpPr/>
          <p:nvPr/>
        </p:nvSpPr>
        <p:spPr>
          <a:xfrm>
            <a:off x="612648" y="1716215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技法5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破中有立，立中总结</a:t>
            </a:r>
            <a:endParaRPr lang="en-US" altLang="zh-CN" sz="3000" dirty="0"/>
          </a:p>
        </p:txBody>
      </p:sp>
      <p:sp>
        <p:nvSpPr>
          <p:cNvPr id="5" name="P_5_BD#db1d55064?pid=8240f53af&amp;color=0,0,0&amp;vtp=1&amp;bbb=1&amp;hb=1"/>
          <p:cNvSpPr/>
          <p:nvPr/>
        </p:nvSpPr>
        <p:spPr>
          <a:xfrm>
            <a:off x="612648" y="2367042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议论虽分立论、驳论两种，二者却是辩证统一的。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在驳论文中，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一般在批驳错误论点的同时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，阐明正确的观点，做到“破中有立”。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a8045804?pid=8240f53af&amp;color=0,0,0&amp;mp=1&amp;vtp=1&amp;bt=1&amp;bbb=1"/>
          <p:cNvSpPr/>
          <p:nvPr/>
        </p:nvSpPr>
        <p:spPr>
          <a:xfrm>
            <a:off x="612648" y="466345"/>
            <a:ext cx="10963656" cy="6035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3" name="P_6_BD#06dab2d72?pid=0a8045804&amp;color=0,0,0&amp;vtp=1&amp;bbb=1&amp;hb=1"/>
          <p:cNvSpPr/>
          <p:nvPr/>
        </p:nvSpPr>
        <p:spPr>
          <a:xfrm>
            <a:off x="612648" y="1079328"/>
            <a:ext cx="10963656" cy="53123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祸兮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福之所倚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福兮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祸之所伏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任何事物都存在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两面性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人工智能给我们生活带来便利的同时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也引发了许多问题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青年科学家黄高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面对人工智能的热潮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面对机器智能带来的不确定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他没有退缩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而是秉持着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怎么让其更智能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的决心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设计出了密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集连接卷积网络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驰时代之浪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更领时代之浪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问题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的存在并不只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是为了向人工智能发问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更是为了让我们开阔视野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提升知识水平以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及增强解决问题的能力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人工智能的出现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并不意味着问题的减少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而是促使我们用全面的眼光去看待问题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并从产生的新问题中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不断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调整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砥砺前行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（2024新课标Ⅰ卷作文《人工智能，全能无害？》）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06dab2d72?pid=0a8045804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这段文字引用老子的话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，举青年科学家黄高的事例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，用确凿的事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实和翔实的理论直接批驳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“人工智能全能无害”的错误论点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，从而说明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“人工智能有弊有利”。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e4f31977?pid=3f4f6a41d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写作任务</a:t>
            </a:r>
            <a:endParaRPr lang="en-US" altLang="zh-CN" sz="3200" dirty="0"/>
          </a:p>
        </p:txBody>
      </p:sp>
      <p:sp>
        <p:nvSpPr>
          <p:cNvPr id="3" name="QO_4_BD.1_1#cdc24597c?pid=9e4f31977&amp;color=0,0,0&amp;vtp=1&amp;bbb=1&amp;hb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阅读下面的材料，根据要求写作。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语文课上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老师告诫同学们要热爱读书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多读名著经典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学们意见不一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同学甲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高中学习时间紧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任务重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实在没法安排课外时间阅读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这些对高考帮助不大的闲书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国家都在提倡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双减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还是等高考完再读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同学乙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如今信息技术这么发达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媒体提供的知识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资讯丰富而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何必抱着名著死啃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况且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现在的书籍又贵得吓人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2#cdc24597c?pid=9e4f31977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同学丙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我不赞成中学生阅读名著经典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水浒传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里满是打家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劫舍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占山为王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中学生心性未定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难免不有样学样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三国演义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中充斥着阴谋诡计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尔虞我诈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处于还不能明辨是非阶段的中学生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容易受影响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西游记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虽然看起来情节曲折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最容易勾起中学生阅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读兴趣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但根本上讲述的是人生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中学生难以理解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红楼梦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的主题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则可能会影响中学生对未来生活的预期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3#cdc24597c?pid=9e4f31977&amp;color=0,0,0&amp;mp=1&amp;vtp=1&amp;bt=1&amp;bbb=1&amp;hb=1"/>
          <p:cNvSpPr/>
          <p:nvPr/>
        </p:nvSpPr>
        <p:spPr>
          <a:xfrm>
            <a:off x="612648" y="46634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请针对上述材料中同学们的某一种看法写一篇驳论文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，体现你对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当代中学生阅读问题的思考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：结合材料，自选角度，确定立意，自拟标题；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切合身份，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贴合情境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；符合文体特征；不要套作，不得抄袭；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不得泄露个人信息；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不少于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800个字。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2_1#cdc24597c?pid=9e4f31977&amp;color=0,0,0&amp;vtp=1&amp;bt=1&amp;bbb=1&amp;hb=1"/>
          <p:cNvSpPr/>
          <p:nvPr/>
        </p:nvSpPr>
        <p:spPr>
          <a:xfrm>
            <a:off x="612648" y="46634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［写作指导］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本题是一道任务驱动型材料作文题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。本题要求针对材料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中的某一种看法写一篇驳论文。材料核心话题是中学生该不该读名著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经典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。三名同学分别给出了不读名著经典的理由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：甲认为名著阅读耗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费时间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，对高考帮助不大；乙认为名著不如媒体提供的知识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、资讯丰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富有趣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，书籍又贵；丙认为名著的“负面”信息不利于中学生成长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三种看法当然都有问题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，关键是我们该如何找到理由进行反驳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。如甲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的说法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，对高考帮助不大就不读，这是唯高考论，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是鼠目寸光的观点，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没有看到名著对中学生的重要性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可以从阅读名著的好处角度来反驳。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乙的说法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，则体现的是现代人的浮躁心态，可以从资讯的肤浅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、娱乐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f4f6a41d.fixed?pid=150f00039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语言积累、梳理与探究——逻辑思维</a:t>
            </a:r>
            <a:endParaRPr lang="en-US" altLang="zh-CN" sz="4000" dirty="0"/>
          </a:p>
        </p:txBody>
      </p:sp>
      <p:sp>
        <p:nvSpPr>
          <p:cNvPr id="3" name="C_2#3f4f6a41d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3f4f6a41d.fixed?pid=150f00039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单元写作任务·尝试写驳论文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2_1#cdc24597c?pid=9e4f31977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化以及碎片阅读的危害等角度反驳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。而丙所说的那些“负面”影响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，相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比于名著的精华更是不值一提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，只要善加引导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，名著经典不但不会对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中学生成长有负面影响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，反而可以为其提供人生借鉴。</a:t>
            </a:r>
            <a:endParaRPr lang="en-US" altLang="zh-CN" sz="2800" dirty="0">
              <a:solidFill>
                <a:srgbClr val="FF0000"/>
              </a:solidFill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本题要求写驳论文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，写作时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，可以在开头部分明确指出自己要反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驳的是甲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、乙、丙三位同学中的哪位同学的观点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，并简要陈述该观点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的不合理之处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，顺势引出自己的反驳立场。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若是针对同学甲的观点，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可论述名著阅读并非与高中学习相冲突的闲事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。例如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，名著中的优美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、深刻思想有助于提升语文素养，而这对高考中的阅读理解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作等题型大有裨益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；阅读名著能开拓思维视野，培养批判性思维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2_1#cdc24597c?pid=9e4f31977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学生在面对高考的综合性题目时更具优势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若是针对同学乙的观点，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可阐述虽然信息技术提供的知识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、资讯丰富，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但名著经典具有独特性。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名著经典经过时间检验与沉淀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，其蕴含的人类智慧、情感深度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、文化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底蕴是碎片化信息无法比拟的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；阅读名著能让人沉浸其中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，感受完整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的故事架构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、人物成长，这有助于培养专注力与想象力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，而这也是浏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览碎片化信息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比拟的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。若是针对同学丙的观点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，可强调不能片面理解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名著内容并夸大其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“负面”影响。以《水浒传》为例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，其更多展现的是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人物在特定历史环境下的反抗精神与兄弟情义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，只要引导得当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，可让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中学生汲取正义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、勇敢等正能量；《三国演义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》中的谋略智慧可启发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2_1#cdc24597c?pid=9e4f31977&amp;color=0,0,0&amp;vtp=1&amp;bt=1&amp;bbb=1&amp;hb=1"/>
          <p:cNvSpPr/>
          <p:nvPr/>
        </p:nvSpPr>
        <p:spPr>
          <a:xfrm>
            <a:off x="612648" y="468000"/>
            <a:ext cx="10963656" cy="581025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中学生的策略思维，并非单纯的阴谋诡计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；《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红楼梦》则可使中学生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领略传统文化和对家族兴衰的深刻思考，只要教师与家长给予正确引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导，就能避免所说的“负面”影响。结尾部分，可总结强调中学生阅读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名著经典在当下的不可忽视性，呼吁同学们摒弃错误观念，积极投身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名著阅读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>
              <a:solidFill>
                <a:srgbClr val="FF0000"/>
              </a:solidFill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参考立意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：①名著阅读，高考隐形的助力器（反驳同学甲）；②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名著阅读耗费时间，值，对高考帮助巨大（反驳同学甲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）；③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名著经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典深似海，资讯浮沫怎相代（反驳同学乙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）；④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名著阅读是一种深度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阅读（反驳同学乙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）；⑤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以正解之钥，启名著宝箱（反驳同学丙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）；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⑥不能片面理解名著内容（反驳同学丙）。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cdc24597c?pid=9e4f31977&amp;color=0,0,0&amp;vtp=1&amp;bt=1&amp;bbb=1&amp;hb=1"/>
          <p:cNvSpPr/>
          <p:nvPr/>
        </p:nvSpPr>
        <p:spPr>
          <a:xfrm>
            <a:off x="612648" y="46634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［佳作展台］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，是对高考没有帮助的“闲书”吗？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某些同学认为名著是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“闲书”，对高考没有帮助。真是这样吗？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这种思想是错误的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，高考不仅仅考查我们对知识的掌握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，更考查一个人的思维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能力等综合素质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，而阅读名著，能够开阔我们的视野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，拓展我们看问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题的深度和广度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，是提升我们综合素质的很好的渠道。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，名著中有大量词汇和写作技巧，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是我们学写作文时的范例。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另外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，在阅读过程中，我们对于情节、人物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、主题的鉴赏能力也会提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cdc24597c?pid=9e4f31977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，这正是我们高考用到的“阅读能力”。因此，不能说阅读名著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“对高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考帮助不大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有人说阅读名著会挤占高考复习时刷题的时间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，阅读名著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恰恰是我们放松身心最好的办法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。一张一弛，文武之道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，学习不可能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总是绷着弦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，合理安排时间，才是最合理、最有效的。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由此我想说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，名著并非“闲书”，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而是对我们成长很有帮助的好书。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“名著”是经过时间检验、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一代又一代读书人反复选择的经典作品。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这些作品知名度高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、含金量高，不应成为青年人“束之高阁”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的收藏品，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或成为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“味同嚼蜡”的应试工具。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cdc24597c?pid=9e4f3197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读文学名著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，可以开阔我们的视野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。文学名著是前人留下来的精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神瑰宝，中国的文学名著是弘扬中华民族传统美德与优秀文化的不朽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。《论语》《孟子》《墨子》《大学》《老子》《中庸》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等典籍，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可以让我们了解各方面的知识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，增长见识，提升认知能力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，更好地适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应社会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有的名著不仅本身文笔就很好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，而且十分励志，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看后使人们勇敢、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坚强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。《钢铁是怎样炼成的》，给人深刻的启迪；《老人与海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》让我们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正确认识成功和失败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；《西游记》告诉我们如何不惧艰难、追求理想。</a:t>
            </a:r>
            <a:endParaRPr lang="en-US" altLang="zh-CN" sz="2800" spc="-5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cdc24597c?pid=9e4f31977&amp;color=0,0,0&amp;vtp=1&amp;bt=1&amp;bbb=1&amp;hb=1"/>
          <p:cNvSpPr/>
          <p:nvPr/>
        </p:nvSpPr>
        <p:spPr>
          <a:xfrm>
            <a:off x="612648" y="468000"/>
            <a:ext cx="10963656" cy="586681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总之，我们不能坐视“名著远去”，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特别是中学生。中学生需要读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一读名著，因为它弘扬的是生命永恒的主题。读名著像给一个人的精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神“打底子”。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精神的根底不正、不牢、不壮，附丽其上的人生也就扭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曲、摇摆、空洞。中学生需要读名著，因为它是人类共有的文化记忆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从某种意义上说，书“是一代人对另一代人精神上的遗言，是将死的老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人对刚刚开始生活的青年人的忠告，是准备去休息的哨兵对前来代替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他的岗位的哨兵的命令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阅读名著，夯实人生基座。阅读名著就是阅读时代，阅读生活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借由它，我们穿透历史，继承文化的血脉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名著阅读耗费时间，值，对高考帮助巨大。名著经典不是“闲书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该读，要多读，读懂，读透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4_1#cdc24597c?pid=9e4f31977&amp;color=0,0,0&amp;vtp=1&amp;bt=1&amp;bbb=1&amp;hb=1"/>
          <p:cNvSpPr/>
          <p:nvPr/>
        </p:nvSpPr>
        <p:spPr>
          <a:xfrm>
            <a:off x="612648" y="46634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［名师点评］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本文以“名著，是对高考没有帮助的‘闲书’吗？”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为题，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用反问句引起读者思考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，强烈地否定了甲同学的观点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。文章说理逻辑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，讲事实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摆道理，多用道理论证，论证深入巧妙，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思辨性强；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多处举经典名著的事例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，材料丰富，文化品位高，有力地反驳了“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名著，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是对高考没有帮助的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‘闲书’”的观点。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f56b3917?pid=3f4f6a41d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知识导引</a:t>
            </a:r>
            <a:endParaRPr lang="en-US" altLang="zh-CN" sz="3200" dirty="0"/>
          </a:p>
        </p:txBody>
      </p:sp>
      <p:sp>
        <p:nvSpPr>
          <p:cNvPr id="3" name="P_4_BD#ff1016dfe?pid=ff56b3917&amp;color=0,0,0&amp;vtp=1&amp;bbb=1&amp;hb=1"/>
          <p:cNvSpPr/>
          <p:nvPr/>
        </p:nvSpPr>
        <p:spPr>
          <a:xfrm>
            <a:off x="612648" y="95402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驳论文就是为反驳某种观点而写的议论文。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驳论文侧重于驳论，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往往破中有立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,边破边立,即在反驳对方错误论点的同时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,针锋相对地提出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自己的正确观点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。其核心在于先指出对方错误的实质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，然后提出自己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的正确观点并加以论证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ff1016dfe?sp=1&amp;pid=ff56b3917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1.适合写驳论文的作文试题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不是所有材料作文都适合写驳论文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。通常来说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，适合写驳论文的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材料作文应具备以下两点共性特征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一是作文题所给材料存在或隐含矛盾对立关系。驳论文是一场基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于文本形式的思想辩论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，而辩论的基础是必须存在矛盾关系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，否则辩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论无法展开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，驳斥也缺乏对象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。二是作文题所给材料多是涉及时政新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、社会热点问题的媒体上的评论文章，且极具争议性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。要认真研读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，精准找出需要驳斥的错误观点，确定自身立场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，为展开驳论奠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定基础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ff1016dfe?sp=1&amp;pid=ff56b3917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2.驳论文的基本特征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凡议论文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，目的都是阐明自身论点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。在阐明方式上大致可以分为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两种类型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：一是证明，二是反驳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。所谓证明就是从正面论述观点的正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，从正面证明观点成立，也叫立论。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反驳是直接反驳对方的论点、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论据或论证过程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，以树立自己的观点的论证方法，也叫驳论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。证明与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反驳都是论证的方法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。在一篇文章中，有时需要从正面去立论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又需要直接批驳对方的错误观点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，可以同时运用证明和反驳。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ff1016dfe?sp=1&amp;pid=ff56b3917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3.驳论文的基本结构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驳论文一般遵循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“引驳立”的结构。“引”即概括事实现象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，引述对方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，并表明自己的态度；“驳”是层层剖析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，指出对方观点不合理之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；“立”则是论证自己的主张或提出正确做法。基本模式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：树立靶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—分析批驳—得出结论。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a5c38d84?pid=3f4f6a41d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技法指导</a:t>
            </a:r>
            <a:endParaRPr lang="en-US" altLang="zh-CN" sz="3200" dirty="0"/>
          </a:p>
        </p:txBody>
      </p:sp>
      <p:sp>
        <p:nvSpPr>
          <p:cNvPr id="3" name="P_4_BD#301daee8d?pid=3a5c38d84&amp;color=0,0,0&amp;vtp=1&amp;bbb=1&amp;hb=1"/>
          <p:cNvSpPr/>
          <p:nvPr/>
        </p:nvSpPr>
        <p:spPr>
          <a:xfrm>
            <a:off x="612648" y="95402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议论文的三要素是论点、论据和论证。要驳倒对方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，可以从议论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文的三要素着手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，或者直接反驳对方的论点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，或者采用迂回间接的方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，从对方的论据、论证入手，证明其观点的虚妄和荒唐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，从而达到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驳倒对方的目的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2aa45113?sp=1&amp;pid=3a5c38d84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角度1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反驳论点</a:t>
            </a:r>
            <a:endParaRPr lang="en-US" altLang="zh-CN" sz="3000" dirty="0"/>
          </a:p>
        </p:txBody>
      </p:sp>
      <p:sp>
        <p:nvSpPr>
          <p:cNvPr id="3" name="P_5_BD#05894da69?pid=f2aa45113&amp;color=0,0,0&amp;vtp=1&amp;bbb=1&amp;hb=1"/>
          <p:cNvSpPr/>
          <p:nvPr/>
        </p:nvSpPr>
        <p:spPr>
          <a:xfrm>
            <a:off x="612648" y="111564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行文时，可直接反驳对方的论点，用事实证明其错误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。也可间接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反驳对方的论点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，间接反驳可使用归谬法和反证法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。归谬法是就对方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的论点进行合乎逻辑的引申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，使之露出马脚，由此进行反驳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；反证法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是证明与对方相对立的论点是正确的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，从而驳倒对方。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39dbc873?sp=1&amp;pid=3a5c38d84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角度2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反驳论据</a:t>
            </a:r>
            <a:endParaRPr lang="en-US" altLang="zh-CN" sz="3000" dirty="0"/>
          </a:p>
        </p:txBody>
      </p:sp>
      <p:sp>
        <p:nvSpPr>
          <p:cNvPr id="3" name="P_5_BD#063e009ef?pid=539dbc873&amp;color=0,0,0&amp;vtp=1&amp;bbb=1&amp;hb=1"/>
          <p:cNvSpPr/>
          <p:nvPr/>
        </p:nvSpPr>
        <p:spPr>
          <a:xfrm>
            <a:off x="612648" y="111564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论据是支撑论点的依据，揭露对方的论据是虚假的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，也就驳倒了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对方的论点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。一般来说，论据包括理论论据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、事实论据和数字论据三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。反驳论据也是从这三个方面入手，揭露对方理论荒谬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、事实虚假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和数字混乱等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4609</Words>
  <Application>WPS 演示</Application>
  <PresentationFormat>宽屏</PresentationFormat>
  <Paragraphs>226</Paragraphs>
  <Slides>27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Calibri</vt:lpstr>
      <vt:lpstr>Arial Unicode MS</vt:lpstr>
      <vt:lpstr>等线</vt:lpstr>
      <vt:lpstr>楷体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7</cp:revision>
  <dcterms:created xsi:type="dcterms:W3CDTF">2025-03-28T14:27:00Z</dcterms:created>
  <dcterms:modified xsi:type="dcterms:W3CDTF">2025-09-03T09:22:00Z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66A9D9DEA65F4BB2B70E8E9AA1F0D8F5_12</vt:lpwstr>
  </property>
  <property fmtid="{D5CDD505-2E9C-101B-9397-08002B2CF9AE}" pid="3" name="KSOProductBuildVer">
    <vt:lpwstr>2052-12.1.0.22529</vt:lpwstr>
  </property>
</Properties>
</file>